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Sla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2807851" y="137687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fr"/>
              <a:t>Age Of Strategy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708151" y="305640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Soutenance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87900" y="4248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II.b) la page d’accueil</a:t>
            </a:r>
            <a:r>
              <a:rPr lang="fr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/>
              <a:t> </a:t>
            </a:r>
          </a:p>
        </p:txBody>
      </p:sp>
      <p:pic>
        <p:nvPicPr>
          <p:cNvPr descr="19114553_919050951567393_722493687_n.png" id="121" name="Shape 121"/>
          <p:cNvPicPr preferRelativeResize="0"/>
          <p:nvPr/>
        </p:nvPicPr>
        <p:blipFill rotWithShape="1">
          <a:blip r:embed="rId3">
            <a:alphaModFix/>
          </a:blip>
          <a:srcRect b="26485" l="763" r="29845" t="3997"/>
          <a:stretch/>
        </p:blipFill>
        <p:spPr>
          <a:xfrm>
            <a:off x="1399600" y="1110925"/>
            <a:ext cx="6344800" cy="342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Shape 122"/>
          <p:cNvCxnSpPr/>
          <p:nvPr/>
        </p:nvCxnSpPr>
        <p:spPr>
          <a:xfrm>
            <a:off x="3848875" y="2612575"/>
            <a:ext cx="1003200" cy="2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" name="Shape 123"/>
          <p:cNvCxnSpPr>
            <a:endCxn id="124" idx="1"/>
          </p:cNvCxnSpPr>
          <p:nvPr/>
        </p:nvCxnSpPr>
        <p:spPr>
          <a:xfrm flipH="1" rot="10800000">
            <a:off x="3860550" y="3061375"/>
            <a:ext cx="103800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5" name="Shape 125"/>
          <p:cNvCxnSpPr/>
          <p:nvPr/>
        </p:nvCxnSpPr>
        <p:spPr>
          <a:xfrm flipH="1" rot="10800000">
            <a:off x="3860550" y="3300725"/>
            <a:ext cx="103800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" name="Shape 124"/>
          <p:cNvSpPr txBox="1"/>
          <p:nvPr/>
        </p:nvSpPr>
        <p:spPr>
          <a:xfrm>
            <a:off x="4898550" y="2845675"/>
            <a:ext cx="2051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Différentes possibilités </a:t>
            </a:r>
          </a:p>
        </p:txBody>
      </p:sp>
      <p:cxnSp>
        <p:nvCxnSpPr>
          <p:cNvPr id="126" name="Shape 126"/>
          <p:cNvCxnSpPr/>
          <p:nvPr/>
        </p:nvCxnSpPr>
        <p:spPr>
          <a:xfrm rot="10800000">
            <a:off x="2779825" y="1916750"/>
            <a:ext cx="381600" cy="1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" name="Shape 127"/>
          <p:cNvSpPr txBox="1"/>
          <p:nvPr/>
        </p:nvSpPr>
        <p:spPr>
          <a:xfrm>
            <a:off x="1510175" y="1626350"/>
            <a:ext cx="14769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Nom du joueur</a:t>
            </a:r>
          </a:p>
        </p:txBody>
      </p:sp>
      <p:cxnSp>
        <p:nvCxnSpPr>
          <p:cNvPr id="128" name="Shape 128"/>
          <p:cNvCxnSpPr/>
          <p:nvPr/>
        </p:nvCxnSpPr>
        <p:spPr>
          <a:xfrm flipH="1">
            <a:off x="6862050" y="1344225"/>
            <a:ext cx="7137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9" name="Shape 129"/>
          <p:cNvSpPr txBox="1"/>
          <p:nvPr/>
        </p:nvSpPr>
        <p:spPr>
          <a:xfrm>
            <a:off x="5523150" y="1709450"/>
            <a:ext cx="1427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Changement de résolution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II.b) la page d’accueil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2671850" y="1489825"/>
            <a:ext cx="60366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fr"/>
              <a:t>Choix arbitraires de valeurs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Permet de modifier la taille de la fenêtre de jeu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9073953_919051034900718_1545711378_n.png" id="136" name="Shape 136"/>
          <p:cNvPicPr preferRelativeResize="0"/>
          <p:nvPr/>
        </p:nvPicPr>
        <p:blipFill rotWithShape="1">
          <a:blip r:embed="rId3">
            <a:alphaModFix/>
          </a:blip>
          <a:srcRect b="39712" l="48185" r="29376" t="3716"/>
          <a:stretch/>
        </p:blipFill>
        <p:spPr>
          <a:xfrm>
            <a:off x="387900" y="1489825"/>
            <a:ext cx="2051599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II.C) Choix du deuxième joueur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644600" y="1476100"/>
            <a:ext cx="44994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fr"/>
              <a:t>Après clic sur “jouer en local”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Simulation d’une textbox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Interaction avec la BDD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76099"/>
            <a:ext cx="4117549" cy="30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II.C) gestion des troupes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fr"/>
              <a:t>Clic</a:t>
            </a:r>
            <a:r>
              <a:rPr lang="fr"/>
              <a:t> sur “afficher l’inventaire”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Interaction</a:t>
            </a:r>
            <a:r>
              <a:rPr lang="fr"/>
              <a:t> avec la BDD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fr"/>
              <a:t>lancement de la nouvelle vue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III.a) Gestion des troupes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075" y="1288400"/>
            <a:ext cx="6531844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III.b) Les problèmes rencontrés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87900" y="1481549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-&gt; Adaptation de la résolution</a:t>
            </a:r>
          </a:p>
          <a:p>
            <a:pPr lvl="0" rtl="0">
              <a:spcBef>
                <a:spcPts val="0"/>
              </a:spcBef>
              <a:buNone/>
            </a:pPr>
            <a:r>
              <a:rPr lang="fr"/>
              <a:t>-&gt; Gestion de la mémoire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87900" y="2144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IV) Le jeu 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387900" y="1396800"/>
            <a:ext cx="42057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000">
                <a:solidFill>
                  <a:srgbClr val="F3F3F3"/>
                </a:solidFill>
              </a:rPr>
              <a:t>A</a:t>
            </a:r>
            <a:r>
              <a:rPr lang="fr" sz="2000">
                <a:solidFill>
                  <a:srgbClr val="F3F3F3"/>
                </a:solidFill>
              </a:rPr>
              <a:t>) Placement des personnages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937" y="2362800"/>
            <a:ext cx="4022839" cy="243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00" y="1923950"/>
            <a:ext cx="4113174" cy="247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Shape 170"/>
          <p:cNvCxnSpPr/>
          <p:nvPr/>
        </p:nvCxnSpPr>
        <p:spPr>
          <a:xfrm flipH="1">
            <a:off x="5832600" y="1662975"/>
            <a:ext cx="87300" cy="109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1" name="Shape 171"/>
          <p:cNvSpPr txBox="1"/>
          <p:nvPr/>
        </p:nvSpPr>
        <p:spPr>
          <a:xfrm>
            <a:off x="5115675" y="1328925"/>
            <a:ext cx="30276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Brouillard de guerre du Joueur 2</a:t>
            </a:r>
          </a:p>
        </p:txBody>
      </p:sp>
      <p:cxnSp>
        <p:nvCxnSpPr>
          <p:cNvPr id="172" name="Shape 172"/>
          <p:cNvCxnSpPr/>
          <p:nvPr/>
        </p:nvCxnSpPr>
        <p:spPr>
          <a:xfrm rot="10800000">
            <a:off x="1670550" y="2763250"/>
            <a:ext cx="37800" cy="197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3" name="Shape 173"/>
          <p:cNvSpPr txBox="1"/>
          <p:nvPr/>
        </p:nvSpPr>
        <p:spPr>
          <a:xfrm>
            <a:off x="249850" y="4613800"/>
            <a:ext cx="2311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Placement d’un Paladin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62" y="1197298"/>
            <a:ext cx="5757625" cy="3449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 flipH="1">
            <a:off x="7600475" y="954250"/>
            <a:ext cx="354900" cy="52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0" name="Shape 180"/>
          <p:cNvCxnSpPr>
            <a:stCxn id="181" idx="1"/>
          </p:cNvCxnSpPr>
          <p:nvPr/>
        </p:nvCxnSpPr>
        <p:spPr>
          <a:xfrm flipH="1">
            <a:off x="7219400" y="3564125"/>
            <a:ext cx="669000" cy="34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2" name="Shape 182"/>
          <p:cNvCxnSpPr/>
          <p:nvPr/>
        </p:nvCxnSpPr>
        <p:spPr>
          <a:xfrm flipH="1">
            <a:off x="7502975" y="2683500"/>
            <a:ext cx="335400" cy="56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3" name="Shape 183"/>
          <p:cNvCxnSpPr/>
          <p:nvPr/>
        </p:nvCxnSpPr>
        <p:spPr>
          <a:xfrm flipH="1">
            <a:off x="7577200" y="4454450"/>
            <a:ext cx="372300" cy="15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4" name="Shape 184"/>
          <p:cNvCxnSpPr/>
          <p:nvPr/>
        </p:nvCxnSpPr>
        <p:spPr>
          <a:xfrm>
            <a:off x="1288700" y="4531025"/>
            <a:ext cx="580800" cy="1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5" name="Shape 185"/>
          <p:cNvCxnSpPr/>
          <p:nvPr/>
        </p:nvCxnSpPr>
        <p:spPr>
          <a:xfrm flipH="1" rot="10800000">
            <a:off x="1085675" y="3737625"/>
            <a:ext cx="1086000" cy="13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6" name="Shape 186"/>
          <p:cNvCxnSpPr/>
          <p:nvPr/>
        </p:nvCxnSpPr>
        <p:spPr>
          <a:xfrm>
            <a:off x="1047850" y="1565975"/>
            <a:ext cx="10410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7" name="Shape 187"/>
          <p:cNvCxnSpPr/>
          <p:nvPr/>
        </p:nvCxnSpPr>
        <p:spPr>
          <a:xfrm rot="10800000">
            <a:off x="7001900" y="4691100"/>
            <a:ext cx="146100" cy="20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8" name="Shape 188"/>
          <p:cNvCxnSpPr/>
          <p:nvPr/>
        </p:nvCxnSpPr>
        <p:spPr>
          <a:xfrm rot="10800000">
            <a:off x="2615375" y="4647050"/>
            <a:ext cx="670500" cy="22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9" name="Shape 189"/>
          <p:cNvCxnSpPr/>
          <p:nvPr/>
        </p:nvCxnSpPr>
        <p:spPr>
          <a:xfrm flipH="1" rot="10800000">
            <a:off x="1000475" y="2440050"/>
            <a:ext cx="1980600" cy="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0" name="Shape 190"/>
          <p:cNvSpPr txBox="1"/>
          <p:nvPr/>
        </p:nvSpPr>
        <p:spPr>
          <a:xfrm>
            <a:off x="62650" y="1371125"/>
            <a:ext cx="12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Case Forêt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66325" y="2284950"/>
            <a:ext cx="12138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Archer positionné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62650" y="3020350"/>
            <a:ext cx="1663500" cy="11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Ensemble d’information d’un personnage d’une classe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37900" y="4462150"/>
            <a:ext cx="18654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Pseudo du joueur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3170275" y="4737700"/>
            <a:ext cx="4120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Joueur 2 donc partie gauche de l’écran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6589175" y="4831750"/>
            <a:ext cx="12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Abandonner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7812200" y="4148650"/>
            <a:ext cx="12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Fin du tour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7802975" y="2358700"/>
            <a:ext cx="12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Quitter le jeu 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7502975" y="568750"/>
            <a:ext cx="1545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Nombre de tours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7888400" y="3055925"/>
            <a:ext cx="12138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Détail</a:t>
            </a:r>
            <a:r>
              <a:rPr lang="fr"/>
              <a:t> d’un personnage ou d’une case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395075" y="192700"/>
            <a:ext cx="22203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2000">
                <a:solidFill>
                  <a:srgbClr val="F3F3F3"/>
                </a:solidFill>
              </a:rPr>
              <a:t>B) Place au jeu..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422" y="90250"/>
            <a:ext cx="1689269" cy="101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Shape 201"/>
          <p:cNvCxnSpPr/>
          <p:nvPr/>
        </p:nvCxnSpPr>
        <p:spPr>
          <a:xfrm flipH="1" rot="10800000">
            <a:off x="5011250" y="697275"/>
            <a:ext cx="341100" cy="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2" name="Shape 202"/>
          <p:cNvSpPr txBox="1"/>
          <p:nvPr/>
        </p:nvSpPr>
        <p:spPr>
          <a:xfrm>
            <a:off x="3841975" y="556800"/>
            <a:ext cx="988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748150" y="5052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Ecran </a:t>
            </a:r>
            <a:r>
              <a:rPr lang="fr"/>
              <a:t>intermédiaire</a:t>
            </a:r>
            <a:r>
              <a:rPr lang="fr"/>
              <a:t> pour le changement de siège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IV.B) Calcul des dommages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Formule sans coup critique: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	Vie= vie - (dommage - armure)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Formule si coup critique: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	Vie= vie - dommage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2355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0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B) Ecran de victoire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062" y="1552587"/>
            <a:ext cx="4410075" cy="260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Shape 216"/>
          <p:cNvCxnSpPr/>
          <p:nvPr/>
        </p:nvCxnSpPr>
        <p:spPr>
          <a:xfrm>
            <a:off x="2915675" y="2442925"/>
            <a:ext cx="10410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7" name="Shape 217"/>
          <p:cNvCxnSpPr/>
          <p:nvPr/>
        </p:nvCxnSpPr>
        <p:spPr>
          <a:xfrm>
            <a:off x="7073975" y="1343300"/>
            <a:ext cx="334200" cy="60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8" name="Shape 218"/>
          <p:cNvCxnSpPr/>
          <p:nvPr/>
        </p:nvCxnSpPr>
        <p:spPr>
          <a:xfrm>
            <a:off x="5675000" y="1190175"/>
            <a:ext cx="243000" cy="170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9" name="Shape 219"/>
          <p:cNvCxnSpPr/>
          <p:nvPr/>
        </p:nvCxnSpPr>
        <p:spPr>
          <a:xfrm>
            <a:off x="2818225" y="3965025"/>
            <a:ext cx="10410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0" name="Shape 220"/>
          <p:cNvCxnSpPr/>
          <p:nvPr/>
        </p:nvCxnSpPr>
        <p:spPr>
          <a:xfrm>
            <a:off x="3106725" y="2958050"/>
            <a:ext cx="1494300" cy="30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" name="Shape 221"/>
          <p:cNvCxnSpPr/>
          <p:nvPr/>
        </p:nvCxnSpPr>
        <p:spPr>
          <a:xfrm flipH="1" rot="10800000">
            <a:off x="4512650" y="4022800"/>
            <a:ext cx="591600" cy="47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" name="Shape 222"/>
          <p:cNvCxnSpPr/>
          <p:nvPr/>
        </p:nvCxnSpPr>
        <p:spPr>
          <a:xfrm flipH="1">
            <a:off x="8082625" y="2429075"/>
            <a:ext cx="227700" cy="56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3" name="Shape 223"/>
          <p:cNvCxnSpPr/>
          <p:nvPr/>
        </p:nvCxnSpPr>
        <p:spPr>
          <a:xfrm rot="10800000">
            <a:off x="6870750" y="4022700"/>
            <a:ext cx="339900" cy="42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4" name="Shape 224"/>
          <p:cNvSpPr txBox="1"/>
          <p:nvPr/>
        </p:nvSpPr>
        <p:spPr>
          <a:xfrm>
            <a:off x="6897450" y="918725"/>
            <a:ext cx="1607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Défaite Joueur 2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4906150" y="778800"/>
            <a:ext cx="1607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Nombre de tours de jeu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8082625" y="2051775"/>
            <a:ext cx="9840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Quitter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6870750" y="4452600"/>
            <a:ext cx="1607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Personnage Mort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4131400" y="4561400"/>
            <a:ext cx="2306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Gain d’un item </a:t>
            </a:r>
            <a:r>
              <a:rPr lang="fr"/>
              <a:t>aléatoire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689050" y="3873150"/>
            <a:ext cx="2057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niveau du personnage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307975" y="2814500"/>
            <a:ext cx="1798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expérience</a:t>
            </a:r>
            <a:r>
              <a:rPr lang="fr"/>
              <a:t> gagnée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1210525" y="2108725"/>
            <a:ext cx="1607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Victoire Joueur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Sommaire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1033675" y="1691700"/>
            <a:ext cx="8305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Introduction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I) Présentation du site web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II)  Lancement du programme  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III) Gestion des troupes en jeu 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IV) Le jeu 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IV.C) Comment marche le drop aléatoire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fr"/>
              <a:t>Rand parmis tous les objets de la BDD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Ensuite rand de 0 à 100</a:t>
            </a:r>
          </a:p>
          <a:p>
            <a:pPr indent="-228600" lvl="0" marL="457200">
              <a:spcBef>
                <a:spcPts val="0"/>
              </a:spcBef>
            </a:pPr>
            <a:r>
              <a:rPr lang="fr"/>
              <a:t>Si l’équipement possède un “txDrop” à 80, il faut faire un résultat égal ou inférieur à 80 pour le gagner.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29675" y="4371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Problèmes</a:t>
            </a:r>
            <a:r>
              <a:rPr lang="fr"/>
              <a:t> rencontrés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290375" y="160817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- Gestion de la mémoire en C++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- Récupération des coordonnées d’une case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- Algorithme de déplacement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- Optimisation du jeu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875" y="364262"/>
            <a:ext cx="29527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749" y="2307699"/>
            <a:ext cx="2300297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5745" y="3625475"/>
            <a:ext cx="1286100" cy="12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u="sng"/>
              <a:t>Conclusion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Nos remerciement à :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Marceau </a:t>
            </a:r>
            <a:r>
              <a:rPr lang="fr"/>
              <a:t>: game designer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Collègue de Yoan : assistant développement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Thomas : chef de projet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Clément : développeur C++ / BD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Alexandre : developpeur web / developpeur C++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Yoan : développeur C++ / concepteur du jeu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u="sng"/>
              <a:t>Introduction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lick gauche case.PNG" id="77" name="Shape 77"/>
          <p:cNvPicPr preferRelativeResize="0"/>
          <p:nvPr/>
        </p:nvPicPr>
        <p:blipFill rotWithShape="1">
          <a:blip r:embed="rId3">
            <a:alphaModFix/>
          </a:blip>
          <a:srcRect b="0" l="0" r="0" t="5446"/>
          <a:stretch/>
        </p:blipFill>
        <p:spPr>
          <a:xfrm>
            <a:off x="2020750" y="1251575"/>
            <a:ext cx="6260150" cy="35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87900" y="44847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I.a) Les fonctionnalités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037" y="1341125"/>
            <a:ext cx="6455924" cy="350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I.a) Les fonctionnalités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499" y="1296425"/>
            <a:ext cx="6332999" cy="358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I.b) La base de données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17974" l="16496" r="37179" t="8781"/>
          <a:stretch/>
        </p:blipFill>
        <p:spPr>
          <a:xfrm>
            <a:off x="2662121" y="1144124"/>
            <a:ext cx="3819749" cy="339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I.b) La base de données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87900" y="1473250"/>
            <a:ext cx="8756100" cy="386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Rappel: 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        table “possède” représente les </a:t>
            </a:r>
            <a:r>
              <a:rPr lang="fr"/>
              <a:t>equipements</a:t>
            </a:r>
            <a:r>
              <a:rPr lang="fr"/>
              <a:t> du joueur dans son inventaire.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fr"/>
              <a:t>table “Personnages” champs idEquipement représente les </a:t>
            </a:r>
            <a:r>
              <a:rPr lang="fr"/>
              <a:t>équipements             </a:t>
            </a:r>
            <a:r>
              <a:rPr lang="fr"/>
              <a:t>                 </a:t>
            </a:r>
            <a:r>
              <a:rPr lang="fr"/>
              <a:t>équipés</a:t>
            </a:r>
            <a:r>
              <a:rPr lang="fr"/>
              <a:t> du personnage.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/>
              <a:t>Trigger before update on Personnages</a:t>
            </a:r>
          </a:p>
          <a:p>
            <a:pPr indent="-228600" lvl="0" marL="914400" rtl="0">
              <a:spcBef>
                <a:spcPts val="0"/>
              </a:spcBef>
            </a:pPr>
            <a:r>
              <a:rPr lang="fr"/>
              <a:t>cas d’un changement d’équipement </a:t>
            </a:r>
          </a:p>
          <a:p>
            <a:pPr indent="-228600" lvl="0" marL="914400" rtl="0">
              <a:spcBef>
                <a:spcPts val="0"/>
              </a:spcBef>
            </a:pPr>
            <a:r>
              <a:rPr lang="fr"/>
              <a:t>cas du </a:t>
            </a:r>
            <a:r>
              <a:rPr lang="fr"/>
              <a:t>déséquipement</a:t>
            </a:r>
          </a:p>
          <a:p>
            <a:pPr indent="-228600" lvl="0" marL="914400" rtl="0">
              <a:spcBef>
                <a:spcPts val="0"/>
              </a:spcBef>
            </a:pPr>
            <a:r>
              <a:rPr lang="fr"/>
              <a:t>cas d’un </a:t>
            </a:r>
            <a:r>
              <a:rPr lang="fr"/>
              <a:t>équipement</a:t>
            </a:r>
            <a:r>
              <a:rPr lang="fr"/>
              <a:t> sur un emplacement libre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457200" lvl="0" marL="0">
              <a:spcBef>
                <a:spcPts val="0"/>
              </a:spcBef>
              <a:buNone/>
            </a:pPr>
            <a:r>
              <a:rPr lang="fr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I.c) Les problèmes rencontrés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fr"/>
              <a:t>-&gt; Hashage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975" y="2567675"/>
            <a:ext cx="65722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II.a) Le lanceur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29575" y="1478149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925" y="1465025"/>
            <a:ext cx="49434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